
<file path=[Content_Types].xml><?xml version="1.0" encoding="utf-8"?>
<Types xmlns="http://schemas.openxmlformats.org/package/2006/content-types">
  <Default Extension="png" ContentType="image/png"/>
  <Default Extension="pdf" ContentType="application/pd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29"/>
  </p:notesMasterIdLst>
  <p:handoutMasterIdLst>
    <p:handoutMasterId r:id="rId30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7" r:id="rId14"/>
    <p:sldId id="268" r:id="rId15"/>
    <p:sldId id="269" r:id="rId16"/>
    <p:sldId id="275" r:id="rId17"/>
    <p:sldId id="276" r:id="rId18"/>
    <p:sldId id="270" r:id="rId19"/>
    <p:sldId id="271" r:id="rId20"/>
    <p:sldId id="272" r:id="rId21"/>
    <p:sldId id="273" r:id="rId22"/>
    <p:sldId id="274" r:id="rId23"/>
    <p:sldId id="278" r:id="rId24"/>
    <p:sldId id="285" r:id="rId25"/>
    <p:sldId id="280" r:id="rId26"/>
    <p:sldId id="282" r:id="rId27"/>
    <p:sldId id="284" r:id="rId2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5" d="100"/>
          <a:sy n="65" d="100"/>
        </p:scale>
        <p:origin x="1320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883581-D9C2-4B76-9ED5-1CD07884ED6E}" type="datetimeFigureOut">
              <a:rPr lang="en-US" smtClean="0"/>
              <a:pPr/>
              <a:t>10/11/2019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C3776C-D7BA-4114-94D8-693A1D74FB7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31996C-7793-E748-BE10-CFCAE7975A0B}" type="datetimeFigureOut">
              <a:rPr lang="en-US" smtClean="0"/>
              <a:pPr/>
              <a:t>10/11/2019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C7423E-4B0E-744F-8977-926A8F792A0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This condition is known by several names, which may add to the lack of awareness. </a:t>
            </a:r>
            <a:r>
              <a:rPr lang="en-US" dirty="0" smtClean="0"/>
              <a:t>A</a:t>
            </a:r>
            <a:r>
              <a:rPr lang="en-US" baseline="0" dirty="0" smtClean="0"/>
              <a:t> school nurse since 1993, have seen many cases in a wide variety of schools.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C7423E-4B0E-744F-8977-926A8F792A06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For your</a:t>
            </a:r>
            <a:r>
              <a:rPr lang="en-US" baseline="0" dirty="0" smtClean="0"/>
              <a:t> own children and Parent teaching, monitor BM’s and if constipation seek professional help to avoid encopresis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C7423E-4B0E-744F-8977-926A8F792A06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1"/>
          <p:cNvSpPr txBox="1">
            <a:spLocks noChangeArrowheads="1"/>
          </p:cNvSpPr>
          <p:nvPr/>
        </p:nvSpPr>
        <p:spPr bwMode="auto">
          <a:xfrm>
            <a:off x="1400736" y="914977"/>
            <a:ext cx="4055129" cy="313459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2058" tIns="41029" rIns="82058" bIns="41029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63" name="Text Box 2"/>
          <p:cNvSpPr txBox="1">
            <a:spLocks noGrp="1" noChangeArrowheads="1"/>
          </p:cNvSpPr>
          <p:nvPr>
            <p:ph type="body"/>
          </p:nvPr>
        </p:nvSpPr>
        <p:spPr>
          <a:xfrm>
            <a:off x="1046350" y="4352637"/>
            <a:ext cx="4770904" cy="3478068"/>
          </a:xfrm>
          <a:noFill/>
          <a:ln/>
        </p:spPr>
        <p:txBody>
          <a:bodyPr/>
          <a:lstStyle/>
          <a:p>
            <a:pPr marL="76930" indent="-76930">
              <a:lnSpc>
                <a:spcPct val="93000"/>
              </a:lnSpc>
              <a:spcBef>
                <a:spcPct val="0"/>
              </a:spcBef>
              <a:buSzPct val="45000"/>
              <a:tabLst>
                <a:tab pos="649628" algn="l"/>
                <a:tab pos="1299256" algn="l"/>
                <a:tab pos="1948884" algn="l"/>
                <a:tab pos="2598511" algn="l"/>
                <a:tab pos="3248139" algn="l"/>
                <a:tab pos="3897767" algn="l"/>
                <a:tab pos="4547395" algn="l"/>
              </a:tabLst>
            </a:pPr>
            <a:r>
              <a:rPr lang="en-GB" dirty="0">
                <a:latin typeface="Arial" pitchFamily="-1" charset="0"/>
                <a:ea typeface="msgothic" charset="0"/>
                <a:cs typeface="msgothic" charset="0"/>
              </a:rPr>
              <a:t>Constipation Contributing Factors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1"/>
          <p:cNvSpPr txBox="1">
            <a:spLocks noChangeArrowheads="1"/>
          </p:cNvSpPr>
          <p:nvPr/>
        </p:nvSpPr>
        <p:spPr bwMode="auto">
          <a:xfrm>
            <a:off x="1400736" y="914977"/>
            <a:ext cx="4055129" cy="313459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2058" tIns="41029" rIns="82058" bIns="41029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63" name="Text Box 2"/>
          <p:cNvSpPr txBox="1">
            <a:spLocks noGrp="1" noChangeArrowheads="1"/>
          </p:cNvSpPr>
          <p:nvPr>
            <p:ph type="body"/>
          </p:nvPr>
        </p:nvSpPr>
        <p:spPr>
          <a:xfrm>
            <a:off x="1046350" y="4352637"/>
            <a:ext cx="4770904" cy="3478068"/>
          </a:xfrm>
          <a:noFill/>
          <a:ln/>
        </p:spPr>
        <p:txBody>
          <a:bodyPr/>
          <a:lstStyle/>
          <a:p>
            <a:pPr marL="76930" indent="-76930">
              <a:lnSpc>
                <a:spcPct val="93000"/>
              </a:lnSpc>
              <a:spcBef>
                <a:spcPct val="0"/>
              </a:spcBef>
              <a:buSzPct val="45000"/>
              <a:tabLst>
                <a:tab pos="649628" algn="l"/>
                <a:tab pos="1299256" algn="l"/>
                <a:tab pos="1948884" algn="l"/>
                <a:tab pos="2598511" algn="l"/>
                <a:tab pos="3248139" algn="l"/>
                <a:tab pos="3897767" algn="l"/>
                <a:tab pos="4547395" algn="l"/>
              </a:tabLst>
            </a:pPr>
            <a:r>
              <a:rPr lang="en-GB" dirty="0">
                <a:latin typeface="Arial" pitchFamily="-1" charset="0"/>
                <a:ea typeface="msgothic" charset="0"/>
                <a:cs typeface="msgothic" charset="0"/>
              </a:rPr>
              <a:t>Medications for Constipation Treatment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1"/>
          <p:cNvSpPr txBox="1">
            <a:spLocks noChangeArrowheads="1"/>
          </p:cNvSpPr>
          <p:nvPr/>
        </p:nvSpPr>
        <p:spPr bwMode="auto">
          <a:xfrm>
            <a:off x="1400736" y="914977"/>
            <a:ext cx="4055129" cy="313459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2058" tIns="41029" rIns="82058" bIns="41029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63" name="Text Box 2"/>
          <p:cNvSpPr txBox="1">
            <a:spLocks noGrp="1" noChangeArrowheads="1"/>
          </p:cNvSpPr>
          <p:nvPr>
            <p:ph type="body"/>
          </p:nvPr>
        </p:nvSpPr>
        <p:spPr>
          <a:xfrm>
            <a:off x="1046350" y="4352637"/>
            <a:ext cx="4770904" cy="3478068"/>
          </a:xfrm>
          <a:noFill/>
          <a:ln/>
        </p:spPr>
        <p:txBody>
          <a:bodyPr/>
          <a:lstStyle/>
          <a:p>
            <a:pPr marL="76930" indent="-76930">
              <a:lnSpc>
                <a:spcPct val="93000"/>
              </a:lnSpc>
              <a:spcBef>
                <a:spcPct val="0"/>
              </a:spcBef>
              <a:buSzPct val="45000"/>
              <a:tabLst>
                <a:tab pos="649628" algn="l"/>
                <a:tab pos="1299256" algn="l"/>
                <a:tab pos="1948884" algn="l"/>
                <a:tab pos="2598511" algn="l"/>
                <a:tab pos="3248139" algn="l"/>
                <a:tab pos="3897767" algn="l"/>
                <a:tab pos="4547395" algn="l"/>
              </a:tabLst>
            </a:pPr>
            <a:r>
              <a:rPr lang="en-GB" dirty="0">
                <a:latin typeface="Arial" pitchFamily="-1" charset="0"/>
                <a:ea typeface="msgothic" charset="0"/>
                <a:cs typeface="msgothic" charset="0"/>
              </a:rPr>
              <a:t>Example of an Individualized Health Plan (IHP) for the School-Age Child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While</a:t>
            </a:r>
            <a:r>
              <a:rPr lang="en-US" baseline="0" dirty="0" smtClean="0"/>
              <a:t> w</a:t>
            </a:r>
            <a:r>
              <a:rPr lang="en-US" dirty="0" smtClean="0"/>
              <a:t>e are not doctors and</a:t>
            </a:r>
            <a:r>
              <a:rPr lang="en-US" baseline="0" dirty="0" smtClean="0"/>
              <a:t> cannot diagnose, but family/teacher may think this is a behavior issue and not realize it’s a medical problem.    Also, you may have a family member or friend with </a:t>
            </a:r>
            <a:r>
              <a:rPr lang="en-US" baseline="0" smtClean="0"/>
              <a:t>this condition.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C7423E-4B0E-744F-8977-926A8F792A06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Frequent</a:t>
            </a:r>
            <a:r>
              <a:rPr lang="en-US" baseline="0" dirty="0" smtClean="0"/>
              <a:t> strong BM smell, denial of problems. May be one of best-behaved students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C7423E-4B0E-744F-8977-926A8F792A06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Per Dr.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Punit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Jhaveri’s</a:t>
            </a:r>
            <a:r>
              <a:rPr lang="en-US" baseline="0" dirty="0" smtClean="0"/>
              <a:t> research:   </a:t>
            </a:r>
            <a:r>
              <a:rPr lang="en-US" dirty="0" smtClean="0"/>
              <a:t>Presentations may also include urinary issues</a:t>
            </a:r>
          </a:p>
          <a:p>
            <a:pPr lvl="1"/>
            <a:r>
              <a:rPr lang="en-US" dirty="0" smtClean="0"/>
              <a:t>29% of fecal incontinent patient were also urinary incontinent</a:t>
            </a:r>
          </a:p>
          <a:p>
            <a:pPr lvl="1"/>
            <a:r>
              <a:rPr lang="en-US" dirty="0" smtClean="0"/>
              <a:t>34% with bedwetting</a:t>
            </a:r>
          </a:p>
          <a:p>
            <a:pPr lvl="1"/>
            <a:r>
              <a:rPr lang="en-US" dirty="0" smtClean="0"/>
              <a:t>33% of girls with a UTI, 3% of boys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C7423E-4B0E-744F-8977-926A8F792A06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When parents are consulted, we often discover</a:t>
            </a:r>
            <a:r>
              <a:rPr lang="en-US" baseline="0" dirty="0" smtClean="0"/>
              <a:t> a </a:t>
            </a:r>
            <a:r>
              <a:rPr lang="en-US" baseline="0" dirty="0" err="1" smtClean="0"/>
              <a:t>hx</a:t>
            </a:r>
            <a:r>
              <a:rPr lang="en-US" baseline="0" dirty="0" smtClean="0"/>
              <a:t>  of </a:t>
            </a:r>
            <a:r>
              <a:rPr lang="en-US" dirty="0" smtClean="0"/>
              <a:t>problems</a:t>
            </a:r>
            <a:r>
              <a:rPr lang="en-US" baseline="0" dirty="0" smtClean="0"/>
              <a:t> in potty-training.  This may set the stage for constipation and encopresis as the child grows older.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C7423E-4B0E-744F-8977-926A8F792A06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Child may</a:t>
            </a:r>
            <a:r>
              <a:rPr lang="en-US" baseline="0" dirty="0" smtClean="0"/>
              <a:t> not know what is normal.   And if parent tends towards constipation also, they may not know WNL either.  And this has all been background information. In about 1% of children, constipation may slip over into . . 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C7423E-4B0E-744F-8977-926A8F792A06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	It</a:t>
            </a:r>
            <a:r>
              <a:rPr lang="en-US" baseline="0" dirty="0" smtClean="0"/>
              <a:t> sounds funny, but it really is painful.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C7423E-4B0E-744F-8977-926A8F792A06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This</a:t>
            </a:r>
            <a:r>
              <a:rPr lang="en-US" baseline="0" dirty="0" smtClean="0"/>
              <a:t> illustration is of an </a:t>
            </a:r>
            <a:r>
              <a:rPr lang="en-US" baseline="0" dirty="0" err="1" smtClean="0"/>
              <a:t>aganglionic</a:t>
            </a:r>
            <a:r>
              <a:rPr lang="en-US" baseline="0" dirty="0" smtClean="0"/>
              <a:t> colon, a congenital condition.  If questioned, please point out that the normal child’s rectum would most likely be larger than pictured here, but the rectum can stretch and shrink as needed.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C7423E-4B0E-744F-8977-926A8F792A06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Medical problem with </a:t>
            </a:r>
            <a:r>
              <a:rPr lang="en-US" dirty="0" err="1" smtClean="0"/>
              <a:t>pyschosocial</a:t>
            </a:r>
            <a:r>
              <a:rPr lang="en-US" dirty="0" smtClean="0"/>
              <a:t> components.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C7423E-4B0E-744F-8977-926A8F792A06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4F842-238D-2C41-A131-90781F29374A}" type="datetimeFigureOut">
              <a:rPr lang="en-US" smtClean="0"/>
              <a:pPr/>
              <a:t>10/11/2019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36E63-ACCB-384A-A2D6-F092ADEB4C1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4F842-238D-2C41-A131-90781F29374A}" type="datetimeFigureOut">
              <a:rPr lang="en-US" smtClean="0"/>
              <a:pPr/>
              <a:t>10/11/2019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36E63-ACCB-384A-A2D6-F092ADEB4C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4F842-238D-2C41-A131-90781F29374A}" type="datetimeFigureOut">
              <a:rPr lang="en-US" smtClean="0"/>
              <a:pPr/>
              <a:t>10/11/2019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36E63-ACCB-384A-A2D6-F092ADEB4C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4F842-238D-2C41-A131-90781F29374A}" type="datetimeFigureOut">
              <a:rPr lang="en-US" smtClean="0"/>
              <a:pPr/>
              <a:t>10/11/2019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36E63-ACCB-384A-A2D6-F092ADEB4C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4F842-238D-2C41-A131-90781F29374A}" type="datetimeFigureOut">
              <a:rPr lang="en-US" smtClean="0"/>
              <a:pPr/>
              <a:t>10/11/2019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36E63-ACCB-384A-A2D6-F092ADEB4C1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4F842-238D-2C41-A131-90781F29374A}" type="datetimeFigureOut">
              <a:rPr lang="en-US" smtClean="0"/>
              <a:pPr/>
              <a:t>10/11/2019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36E63-ACCB-384A-A2D6-F092ADEB4C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4F842-238D-2C41-A131-90781F29374A}" type="datetimeFigureOut">
              <a:rPr lang="en-US" smtClean="0"/>
              <a:pPr/>
              <a:t>10/11/2019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36E63-ACCB-384A-A2D6-F092ADEB4C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4F842-238D-2C41-A131-90781F29374A}" type="datetimeFigureOut">
              <a:rPr lang="en-US" smtClean="0"/>
              <a:pPr/>
              <a:t>10/11/2019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36E63-ACCB-384A-A2D6-F092ADEB4C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4F842-238D-2C41-A131-90781F29374A}" type="datetimeFigureOut">
              <a:rPr lang="en-US" smtClean="0"/>
              <a:pPr/>
              <a:t>10/11/2019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36E63-ACCB-384A-A2D6-F092ADEB4C1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4F842-238D-2C41-A131-90781F29374A}" type="datetimeFigureOut">
              <a:rPr lang="en-US" smtClean="0"/>
              <a:pPr/>
              <a:t>10/11/2019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36E63-ACCB-384A-A2D6-F092ADEB4C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4F842-238D-2C41-A131-90781F29374A}" type="datetimeFigureOut">
              <a:rPr lang="en-US" smtClean="0"/>
              <a:pPr/>
              <a:t>10/11/2019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36E63-ACCB-384A-A2D6-F092ADEB4C1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</a:lstStyle>
          <a:p>
            <a:fld id="{FF84F842-238D-2C41-A131-90781F29374A}" type="datetimeFigureOut">
              <a:rPr lang="en-US" smtClean="0"/>
              <a:pPr/>
              <a:t>10/11/2019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</a:lstStyle>
          <a:p>
            <a:fld id="{BEC36E63-ACCB-384A-A2D6-F092ADEB4C1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0.pd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2.pd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3.pd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d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229440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Encopresis:  </a:t>
            </a:r>
            <a:br>
              <a:rPr lang="en-US" dirty="0" smtClean="0"/>
            </a:br>
            <a:r>
              <a:rPr lang="en-US" dirty="0" smtClean="0"/>
              <a:t>  </a:t>
            </a:r>
            <a:br>
              <a:rPr lang="en-US" dirty="0" smtClean="0"/>
            </a:br>
            <a:r>
              <a:rPr lang="en-US" sz="2667" dirty="0" smtClean="0"/>
              <a:t>Also known as Fecal Soiling or</a:t>
            </a:r>
            <a:br>
              <a:rPr lang="en-US" sz="2667" dirty="0" smtClean="0"/>
            </a:br>
            <a:r>
              <a:rPr lang="en-US" sz="2667" dirty="0" smtClean="0"/>
              <a:t>Overflow Incontinence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32560" y="2438400"/>
            <a:ext cx="7406640" cy="3457472"/>
          </a:xfrm>
        </p:spPr>
        <p:txBody>
          <a:bodyPr>
            <a:normAutofit fontScale="85000" lnSpcReduction="20000"/>
          </a:bodyPr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Often Associated with Acquired </a:t>
            </a:r>
            <a:r>
              <a:rPr lang="en-US" dirty="0" err="1" smtClean="0"/>
              <a:t>Megacolon</a:t>
            </a:r>
            <a:endParaRPr lang="en-US" dirty="0" smtClean="0"/>
          </a:p>
          <a:p>
            <a:r>
              <a:rPr lang="en-US" dirty="0" smtClean="0"/>
              <a:t>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Ann Stillwater, RN, CSN, M. Ed.</a:t>
            </a:r>
          </a:p>
          <a:p>
            <a:r>
              <a:rPr lang="en-US" dirty="0" smtClean="0"/>
              <a:t>Harrisburg, Pennsylvania</a:t>
            </a:r>
          </a:p>
          <a:p>
            <a:endParaRPr lang="en-US" dirty="0"/>
          </a:p>
        </p:txBody>
      </p:sp>
      <p:pic>
        <p:nvPicPr>
          <p:cNvPr id="4" name="Picture 3" descr="IMG_441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6738" y="4170947"/>
            <a:ext cx="1734331" cy="224589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Shame and Embarrassment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Shame that cannot hold in BM</a:t>
            </a:r>
          </a:p>
          <a:p>
            <a:r>
              <a:rPr lang="en-US" dirty="0" smtClean="0"/>
              <a:t> Private topic and area of body</a:t>
            </a:r>
          </a:p>
          <a:p>
            <a:r>
              <a:rPr lang="en-US" dirty="0" smtClean="0"/>
              <a:t> May be accused of deliberately defecating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6" name="Picture 5" descr="DogSham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3250" y="3390900"/>
            <a:ext cx="2857500" cy="28575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534737"/>
            <a:ext cx="749808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Family Dynamics Strained  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Parental fear of “poor parenting” label</a:t>
            </a:r>
          </a:p>
          <a:p>
            <a:r>
              <a:rPr lang="en-US" dirty="0" smtClean="0"/>
              <a:t>Family stress may be causative too</a:t>
            </a:r>
          </a:p>
          <a:p>
            <a:pPr lvl="1"/>
            <a:r>
              <a:rPr lang="en-US" dirty="0" smtClean="0"/>
              <a:t>New sibling</a:t>
            </a:r>
          </a:p>
          <a:p>
            <a:pPr lvl="1"/>
            <a:r>
              <a:rPr lang="en-US" dirty="0" smtClean="0"/>
              <a:t>Parental discord</a:t>
            </a:r>
          </a:p>
          <a:p>
            <a:pPr lvl="1"/>
            <a:r>
              <a:rPr lang="en-US" dirty="0" smtClean="0"/>
              <a:t>These may exacerbate physical problem</a:t>
            </a:r>
          </a:p>
          <a:p>
            <a:r>
              <a:rPr lang="en-US" dirty="0" smtClean="0"/>
              <a:t>Often power struggles develop, related to </a:t>
            </a:r>
            <a:r>
              <a:rPr lang="en-US" dirty="0" err="1" smtClean="0"/>
              <a:t>encopresis</a:t>
            </a:r>
            <a:endParaRPr lang="en-US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6" name="Picture 5" descr="Families.aspx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5894" y="4759588"/>
            <a:ext cx="2643605" cy="1841711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See experienced provider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Mistreatment with only counseling or anti-diarrhea meds from some health care providers</a:t>
            </a:r>
          </a:p>
          <a:p>
            <a:r>
              <a:rPr lang="en-US" dirty="0" smtClean="0"/>
              <a:t>May need referral to a pediatric gastroenterologist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3873133" y="4642017"/>
            <a:ext cx="1823936" cy="1785937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Medical Supervision!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Families may feel they can treat it themselves, but don’t have expertise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In 5-15% there are other factors causing the problem-need professional to check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Strained dynamics-parents &amp; child working together to carry out medical plan starts the healing process and facilitates family harmony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Treatment:  clean out colon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Medications-as provider instructs</a:t>
            </a:r>
          </a:p>
          <a:p>
            <a:pPr lvl="1"/>
            <a:r>
              <a:rPr lang="en-US" dirty="0" smtClean="0"/>
              <a:t>Not to be used regularly</a:t>
            </a:r>
          </a:p>
          <a:p>
            <a:pPr lvl="1"/>
            <a:r>
              <a:rPr lang="en-US" dirty="0" smtClean="0"/>
              <a:t>Just for initial clean out</a:t>
            </a:r>
          </a:p>
          <a:p>
            <a:endParaRPr lang="en-US" dirty="0" smtClean="0"/>
          </a:p>
          <a:p>
            <a:r>
              <a:rPr lang="en-US" dirty="0" smtClean="0"/>
              <a:t>Possibly enemas</a:t>
            </a:r>
          </a:p>
          <a:p>
            <a:pPr lvl="1"/>
            <a:r>
              <a:rPr lang="en-US" dirty="0" smtClean="0"/>
              <a:t>Enemas may be traumatic</a:t>
            </a:r>
          </a:p>
          <a:p>
            <a:pPr lvl="1"/>
            <a:r>
              <a:rPr lang="en-US" dirty="0" smtClean="0"/>
              <a:t>Not used as much as in past</a:t>
            </a:r>
          </a:p>
          <a:p>
            <a:pPr>
              <a:buNone/>
            </a:pPr>
            <a:r>
              <a:rPr lang="en-US" dirty="0" smtClean="0"/>
              <a:t>		</a:t>
            </a:r>
          </a:p>
          <a:p>
            <a:pPr>
              <a:buNone/>
            </a:pPr>
            <a:r>
              <a:rPr lang="en-US" dirty="0" smtClean="0"/>
              <a:t>		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Treatment: on-going medication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Keep bowels loose</a:t>
            </a:r>
          </a:p>
          <a:p>
            <a:endParaRPr lang="en-US" dirty="0" smtClean="0"/>
          </a:p>
          <a:p>
            <a:r>
              <a:rPr lang="en-US" dirty="0" smtClean="0"/>
              <a:t>Medications, one or more of:</a:t>
            </a:r>
          </a:p>
          <a:p>
            <a:pPr lvl="1"/>
            <a:r>
              <a:rPr lang="en-US" dirty="0" smtClean="0"/>
              <a:t>Polyethylene Glycol (</a:t>
            </a:r>
            <a:r>
              <a:rPr lang="en-US" dirty="0" err="1" smtClean="0"/>
              <a:t>Miralax</a:t>
            </a:r>
            <a:r>
              <a:rPr lang="en-US" dirty="0" smtClean="0"/>
              <a:t>™)</a:t>
            </a:r>
          </a:p>
          <a:p>
            <a:pPr lvl="1"/>
            <a:r>
              <a:rPr lang="en-US" dirty="0" smtClean="0"/>
              <a:t>Stool softeners</a:t>
            </a:r>
          </a:p>
          <a:p>
            <a:pPr lvl="1"/>
            <a:r>
              <a:rPr lang="en-US" dirty="0" smtClean="0"/>
              <a:t>Bulk-forming laxatives such as Metamucil™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283700" y="2794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Treatment: diet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Diet</a:t>
            </a:r>
          </a:p>
          <a:p>
            <a:pPr lvl="1"/>
            <a:r>
              <a:rPr lang="en-US" dirty="0" smtClean="0"/>
              <a:t>Increase fiber:</a:t>
            </a:r>
          </a:p>
          <a:p>
            <a:pPr lvl="2"/>
            <a:r>
              <a:rPr lang="en-US" dirty="0" smtClean="0"/>
              <a:t>Whole grains</a:t>
            </a:r>
          </a:p>
          <a:p>
            <a:pPr lvl="2"/>
            <a:r>
              <a:rPr lang="en-US" dirty="0" smtClean="0"/>
              <a:t>Fruits</a:t>
            </a:r>
          </a:p>
          <a:p>
            <a:pPr lvl="2"/>
            <a:r>
              <a:rPr lang="en-US" dirty="0" smtClean="0"/>
              <a:t>Vegetables</a:t>
            </a:r>
          </a:p>
          <a:p>
            <a:pPr lvl="1"/>
            <a:r>
              <a:rPr lang="en-US" dirty="0" smtClean="0"/>
              <a:t>Decrease: </a:t>
            </a:r>
          </a:p>
          <a:p>
            <a:pPr lvl="2"/>
            <a:r>
              <a:rPr lang="en-US" dirty="0" smtClean="0"/>
              <a:t>Refined grains</a:t>
            </a:r>
          </a:p>
          <a:p>
            <a:pPr lvl="2"/>
            <a:r>
              <a:rPr lang="en-US" dirty="0" smtClean="0"/>
              <a:t>Sugars</a:t>
            </a:r>
          </a:p>
          <a:p>
            <a:pPr lvl="2"/>
            <a:r>
              <a:rPr lang="en-US" dirty="0" smtClean="0"/>
              <a:t>Fats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2001" y="1447800"/>
            <a:ext cx="2603545" cy="2731588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Treatment: Lifestyle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Fluids--increase water </a:t>
            </a:r>
          </a:p>
          <a:p>
            <a:pPr lvl="1"/>
            <a:r>
              <a:rPr lang="en-US" dirty="0" smtClean="0"/>
              <a:t>Softens stool</a:t>
            </a:r>
          </a:p>
          <a:p>
            <a:r>
              <a:rPr lang="en-US" dirty="0" smtClean="0"/>
              <a:t> Exercise helps with stool passage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2230039" y="4139406"/>
            <a:ext cx="1943100" cy="14224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5530375" y="3988593"/>
            <a:ext cx="1826957" cy="157321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31135" y="3988593"/>
            <a:ext cx="2142004" cy="182467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1003776"/>
            <a:ext cx="4856479" cy="1707930"/>
          </a:xfrm>
        </p:spPr>
        <p:txBody>
          <a:bodyPr anchor="t"/>
          <a:lstStyle/>
          <a:p>
            <a:r>
              <a:rPr lang="en-US" dirty="0" smtClean="0"/>
              <a:t>Treatment: Toileting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2711706"/>
            <a:ext cx="7498080" cy="3618762"/>
          </a:xfrm>
        </p:spPr>
        <p:txBody>
          <a:bodyPr>
            <a:normAutofit/>
          </a:bodyPr>
          <a:lstStyle/>
          <a:p>
            <a:r>
              <a:rPr lang="en-US" dirty="0" smtClean="0"/>
              <a:t>Regular schedule</a:t>
            </a:r>
          </a:p>
          <a:p>
            <a:r>
              <a:rPr lang="en-US" dirty="0" smtClean="0"/>
              <a:t>Praise/reward BM</a:t>
            </a:r>
          </a:p>
          <a:p>
            <a:r>
              <a:rPr lang="en-US" dirty="0" smtClean="0"/>
              <a:t>Can’t feel, but needs to be regular!</a:t>
            </a:r>
          </a:p>
          <a:p>
            <a:r>
              <a:rPr lang="en-US" dirty="0" smtClean="0"/>
              <a:t>May need to sit on toilet after breakfast</a:t>
            </a:r>
          </a:p>
          <a:p>
            <a:pPr lvl="1"/>
            <a:r>
              <a:rPr lang="en-US" dirty="0" smtClean="0"/>
              <a:t>Ten-fifteen minutes after meal is ideal</a:t>
            </a:r>
          </a:p>
          <a:p>
            <a:pPr lvl="1"/>
            <a:r>
              <a:rPr lang="en-US" dirty="0" smtClean="0"/>
              <a:t>Best in clinic restroom (for monitoring)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5786695" y="272118"/>
            <a:ext cx="2641601" cy="3086102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Colon return to close to normal size after 2-12 months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Colon shrinks, sensation returns to normal.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6" name="Picture 5" descr="colonHighlighte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6950" y="2695256"/>
            <a:ext cx="2070100" cy="39243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614947"/>
            <a:ext cx="749808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Why Learn About Encopresis?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122947"/>
            <a:ext cx="7498080" cy="4800600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Understand the condition</a:t>
            </a:r>
          </a:p>
          <a:p>
            <a:r>
              <a:rPr lang="en-US" dirty="0" smtClean="0"/>
              <a:t>Refer more quickly to the nurse for      speedy care</a:t>
            </a:r>
          </a:p>
          <a:p>
            <a:r>
              <a:rPr lang="en-US" dirty="0" smtClean="0"/>
              <a:t>Better able to comply with provider orders</a:t>
            </a:r>
          </a:p>
          <a:p>
            <a:r>
              <a:rPr lang="en-US" dirty="0" smtClean="0"/>
              <a:t>Only 40% of sufferers seek medical care (</a:t>
            </a:r>
            <a:r>
              <a:rPr lang="en-US" dirty="0" err="1" smtClean="0"/>
              <a:t>Coehlo</a:t>
            </a:r>
            <a:r>
              <a:rPr lang="en-US" dirty="0" smtClean="0"/>
              <a:t>, 2011)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Encopresis can recur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Monitor closely</a:t>
            </a:r>
          </a:p>
          <a:p>
            <a:r>
              <a:rPr lang="en-US" dirty="0" smtClean="0"/>
              <a:t>Should continue high fiber diet, fluids, exercise, perhaps medications</a:t>
            </a:r>
          </a:p>
          <a:p>
            <a:r>
              <a:rPr lang="en-US" dirty="0" smtClean="0"/>
              <a:t>May be prone to constipation even into adulthood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Normalcy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This is a medical condition that needs treatment</a:t>
            </a:r>
          </a:p>
          <a:p>
            <a:r>
              <a:rPr lang="en-US" dirty="0" smtClean="0"/>
              <a:t>Focus on student 			   strengths and 		         accomplishments</a:t>
            </a:r>
          </a:p>
          <a:p>
            <a:r>
              <a:rPr lang="en-US" dirty="0" smtClean="0"/>
              <a:t>Support student and family in treatment</a:t>
            </a:r>
          </a:p>
          <a:p>
            <a:r>
              <a:rPr lang="en-US" dirty="0" smtClean="0"/>
              <a:t>Monitor peer interactions and intervene as needed if teasing or bullying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3100" y="2102771"/>
            <a:ext cx="3076997" cy="2030818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dirty="0" err="1" smtClean="0"/>
              <a:t>Coehlo</a:t>
            </a:r>
            <a:r>
              <a:rPr lang="en-US" dirty="0" smtClean="0"/>
              <a:t>, D. (2011).   </a:t>
            </a:r>
            <a:r>
              <a:rPr lang="en-US" dirty="0" err="1" smtClean="0"/>
              <a:t>Encopresis</a:t>
            </a:r>
            <a:r>
              <a:rPr lang="en-US" dirty="0" smtClean="0"/>
              <a:t>: A Medical and Family Approach.  </a:t>
            </a:r>
            <a:r>
              <a:rPr lang="en-US" i="1" dirty="0" smtClean="0"/>
              <a:t>Pediatric Nursing</a:t>
            </a:r>
            <a:r>
              <a:rPr lang="en-US" dirty="0" smtClean="0"/>
              <a:t>, 37, (3), 107-112.  </a:t>
            </a:r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Garman, K and </a:t>
            </a:r>
            <a:r>
              <a:rPr lang="en-US" dirty="0" err="1" smtClean="0"/>
              <a:t>Ficca</a:t>
            </a:r>
            <a:r>
              <a:rPr lang="en-US" dirty="0" smtClean="0"/>
              <a:t>, M. (2012). Managing </a:t>
            </a:r>
            <a:r>
              <a:rPr lang="en-US" dirty="0" err="1" smtClean="0"/>
              <a:t>Encopresis</a:t>
            </a:r>
            <a:r>
              <a:rPr lang="en-US" dirty="0" smtClean="0"/>
              <a:t> in the Elementary School Setting:  The School Nurse's Role.  </a:t>
            </a:r>
            <a:r>
              <a:rPr lang="en-US" i="1" dirty="0" smtClean="0"/>
              <a:t>The Journal of School Nursing</a:t>
            </a:r>
            <a:r>
              <a:rPr lang="en-US" dirty="0" smtClean="0"/>
              <a:t>. 28(3), 175-180. 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err="1" smtClean="0"/>
              <a:t>Qureshi</a:t>
            </a:r>
            <a:r>
              <a:rPr lang="en-US" dirty="0" smtClean="0"/>
              <a:t>, Dr. Muhammad </a:t>
            </a:r>
            <a:r>
              <a:rPr lang="en-US" dirty="0" err="1" smtClean="0"/>
              <a:t>Azim</a:t>
            </a:r>
            <a:r>
              <a:rPr lang="en-US" dirty="0" smtClean="0"/>
              <a:t> (2013).   Personal communication.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err="1" smtClean="0"/>
              <a:t>Jhaveri</a:t>
            </a:r>
            <a:r>
              <a:rPr lang="en-US" dirty="0" smtClean="0"/>
              <a:t>, Dr. </a:t>
            </a:r>
            <a:r>
              <a:rPr lang="en-US" dirty="0" err="1" smtClean="0"/>
              <a:t>Punit</a:t>
            </a:r>
            <a:r>
              <a:rPr lang="en-US" dirty="0" smtClean="0"/>
              <a:t> (2013).  Constipation PowerPoint</a:t>
            </a:r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Dissemination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This PowerPoint may be used for non-profit educational use if proper credit is given to author Ann Stillwater.  </a:t>
            </a:r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Additional Resource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North American Society for Pediatric Gastroenterology, </a:t>
            </a:r>
            <a:r>
              <a:rPr lang="en-US" dirty="0" err="1" smtClean="0"/>
              <a:t>Hepatology</a:t>
            </a:r>
            <a:r>
              <a:rPr lang="en-US" dirty="0" smtClean="0"/>
              <a:t> and Nutrition</a:t>
            </a:r>
          </a:p>
          <a:p>
            <a:r>
              <a:rPr lang="en-US" dirty="0" smtClean="0"/>
              <a:t>http://www.naspghan.org/user-assets/Documents/pdf/Public%20Education%20Brochures/2011/FECAL%20SOILING%20-ENG%20REV12-10.pdf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1"/>
          <p:cNvSpPr txBox="1">
            <a:spLocks noChangeArrowheads="1"/>
          </p:cNvSpPr>
          <p:nvPr/>
        </p:nvSpPr>
        <p:spPr bwMode="auto">
          <a:xfrm>
            <a:off x="325440" y="381640"/>
            <a:ext cx="8493120" cy="41476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ctr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GB" sz="1500" b="1" dirty="0">
                <a:solidFill>
                  <a:srgbClr val="000000"/>
                </a:solidFill>
                <a:latin typeface="Arial" pitchFamily="-1" charset="0"/>
              </a:rPr>
              <a:t>Table 1. Constipation Contributing Factors. </a:t>
            </a:r>
          </a:p>
        </p:txBody>
      </p:sp>
      <p:pic>
        <p:nvPicPr>
          <p:cNvPr id="1433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80000" y="5878697"/>
            <a:ext cx="1306080" cy="65238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4340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1040" y="1201086"/>
            <a:ext cx="7804800" cy="444862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4341" name="Text Box 4"/>
          <p:cNvSpPr txBox="1">
            <a:spLocks noChangeArrowheads="1"/>
          </p:cNvSpPr>
          <p:nvPr/>
        </p:nvSpPr>
        <p:spPr bwMode="auto">
          <a:xfrm>
            <a:off x="671040" y="5972307"/>
            <a:ext cx="3918240" cy="30963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</a:tabLst>
            </a:pPr>
            <a:r>
              <a:rPr lang="en-GB" sz="1100" b="1" dirty="0">
                <a:solidFill>
                  <a:srgbClr val="000000"/>
                </a:solidFill>
                <a:latin typeface="Arial" pitchFamily="-1" charset="0"/>
              </a:rPr>
              <a:t>Garman K , and </a:t>
            </a:r>
            <a:r>
              <a:rPr lang="en-GB" sz="1100" b="1" dirty="0" err="1">
                <a:solidFill>
                  <a:srgbClr val="000000"/>
                </a:solidFill>
                <a:latin typeface="Arial" pitchFamily="-1" charset="0"/>
              </a:rPr>
              <a:t>Ficca</a:t>
            </a:r>
            <a:r>
              <a:rPr lang="en-GB" sz="1100" b="1" dirty="0">
                <a:solidFill>
                  <a:srgbClr val="000000"/>
                </a:solidFill>
                <a:latin typeface="Arial" pitchFamily="-1" charset="0"/>
              </a:rPr>
              <a:t> M The Journal of School Nursing 2011;28:175-180</a:t>
            </a:r>
          </a:p>
        </p:txBody>
      </p:sp>
      <p:sp>
        <p:nvSpPr>
          <p:cNvPr id="14342" name="Text Box 5"/>
          <p:cNvSpPr txBox="1">
            <a:spLocks noChangeArrowheads="1"/>
          </p:cNvSpPr>
          <p:nvPr/>
        </p:nvSpPr>
        <p:spPr bwMode="auto">
          <a:xfrm>
            <a:off x="97920" y="6450438"/>
            <a:ext cx="4930560" cy="347076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marL="77761" indent="-7776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</a:tabLst>
            </a:pPr>
            <a:r>
              <a:rPr lang="en-GB" sz="900" dirty="0">
                <a:solidFill>
                  <a:srgbClr val="000000"/>
                </a:solidFill>
                <a:latin typeface="Arial" pitchFamily="-1" charset="0"/>
              </a:rPr>
              <a:t>Copyright © by National Association of School Nurses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1"/>
          <p:cNvSpPr txBox="1">
            <a:spLocks noChangeArrowheads="1"/>
          </p:cNvSpPr>
          <p:nvPr/>
        </p:nvSpPr>
        <p:spPr bwMode="auto">
          <a:xfrm>
            <a:off x="325440" y="381640"/>
            <a:ext cx="8493120" cy="41476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ctr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GB" sz="1500" b="1" dirty="0">
                <a:solidFill>
                  <a:srgbClr val="000000"/>
                </a:solidFill>
                <a:latin typeface="Arial" pitchFamily="-1" charset="0"/>
              </a:rPr>
              <a:t>Table 2. Medications for Constipation Treatment. </a:t>
            </a:r>
          </a:p>
        </p:txBody>
      </p:sp>
      <p:pic>
        <p:nvPicPr>
          <p:cNvPr id="1433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80000" y="5878697"/>
            <a:ext cx="1306080" cy="65238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4340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1040" y="2203432"/>
            <a:ext cx="7804800" cy="244537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4341" name="Text Box 4"/>
          <p:cNvSpPr txBox="1">
            <a:spLocks noChangeArrowheads="1"/>
          </p:cNvSpPr>
          <p:nvPr/>
        </p:nvSpPr>
        <p:spPr bwMode="auto">
          <a:xfrm>
            <a:off x="671040" y="5972307"/>
            <a:ext cx="3918240" cy="30963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</a:tabLst>
            </a:pPr>
            <a:r>
              <a:rPr lang="en-GB" sz="1100" b="1" dirty="0">
                <a:solidFill>
                  <a:srgbClr val="000000"/>
                </a:solidFill>
                <a:latin typeface="Arial" pitchFamily="-1" charset="0"/>
              </a:rPr>
              <a:t>Garman K , and </a:t>
            </a:r>
            <a:r>
              <a:rPr lang="en-GB" sz="1100" b="1" dirty="0" err="1">
                <a:solidFill>
                  <a:srgbClr val="000000"/>
                </a:solidFill>
                <a:latin typeface="Arial" pitchFamily="-1" charset="0"/>
              </a:rPr>
              <a:t>Ficca</a:t>
            </a:r>
            <a:r>
              <a:rPr lang="en-GB" sz="1100" b="1" dirty="0">
                <a:solidFill>
                  <a:srgbClr val="000000"/>
                </a:solidFill>
                <a:latin typeface="Arial" pitchFamily="-1" charset="0"/>
              </a:rPr>
              <a:t> M The Journal of School Nursing 2011;28:175-180</a:t>
            </a:r>
          </a:p>
        </p:txBody>
      </p:sp>
      <p:sp>
        <p:nvSpPr>
          <p:cNvPr id="14342" name="Text Box 5"/>
          <p:cNvSpPr txBox="1">
            <a:spLocks noChangeArrowheads="1"/>
          </p:cNvSpPr>
          <p:nvPr/>
        </p:nvSpPr>
        <p:spPr bwMode="auto">
          <a:xfrm>
            <a:off x="97920" y="6450438"/>
            <a:ext cx="4930560" cy="347076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marL="77761" indent="-7776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</a:tabLst>
            </a:pPr>
            <a:r>
              <a:rPr lang="en-GB" sz="900" dirty="0">
                <a:solidFill>
                  <a:srgbClr val="000000"/>
                </a:solidFill>
                <a:latin typeface="Arial" pitchFamily="-1" charset="0"/>
              </a:rPr>
              <a:t>Copyright © by National Association of School Nurses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1"/>
          <p:cNvSpPr txBox="1">
            <a:spLocks noChangeArrowheads="1"/>
          </p:cNvSpPr>
          <p:nvPr/>
        </p:nvSpPr>
        <p:spPr bwMode="auto">
          <a:xfrm>
            <a:off x="325440" y="381640"/>
            <a:ext cx="8493120" cy="41476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ctr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GB" sz="1500" b="1" dirty="0">
                <a:solidFill>
                  <a:srgbClr val="000000"/>
                </a:solidFill>
                <a:latin typeface="Arial" pitchFamily="-1" charset="0"/>
              </a:rPr>
              <a:t>Table 3. Example of an Individualized Health Plan (IHP) for the School-Age Child. </a:t>
            </a:r>
          </a:p>
        </p:txBody>
      </p:sp>
      <p:pic>
        <p:nvPicPr>
          <p:cNvPr id="1433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80000" y="5878697"/>
            <a:ext cx="1306080" cy="65238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4340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48801" y="985063"/>
            <a:ext cx="5852160" cy="489363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4341" name="Text Box 4"/>
          <p:cNvSpPr txBox="1">
            <a:spLocks noChangeArrowheads="1"/>
          </p:cNvSpPr>
          <p:nvPr/>
        </p:nvSpPr>
        <p:spPr bwMode="auto">
          <a:xfrm>
            <a:off x="1648801" y="5972307"/>
            <a:ext cx="3918240" cy="30963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</a:tabLst>
            </a:pPr>
            <a:r>
              <a:rPr lang="en-GB" sz="1100" b="1" dirty="0">
                <a:solidFill>
                  <a:srgbClr val="000000"/>
                </a:solidFill>
                <a:latin typeface="Arial" pitchFamily="-1" charset="0"/>
              </a:rPr>
              <a:t>Garman K , and </a:t>
            </a:r>
            <a:r>
              <a:rPr lang="en-GB" sz="1100" b="1" dirty="0" err="1">
                <a:solidFill>
                  <a:srgbClr val="000000"/>
                </a:solidFill>
                <a:latin typeface="Arial" pitchFamily="-1" charset="0"/>
              </a:rPr>
              <a:t>Ficca</a:t>
            </a:r>
            <a:r>
              <a:rPr lang="en-GB" sz="1100" b="1" dirty="0">
                <a:solidFill>
                  <a:srgbClr val="000000"/>
                </a:solidFill>
                <a:latin typeface="Arial" pitchFamily="-1" charset="0"/>
              </a:rPr>
              <a:t> M The Journal of School Nursing 2011;28:175-180</a:t>
            </a:r>
          </a:p>
        </p:txBody>
      </p:sp>
      <p:sp>
        <p:nvSpPr>
          <p:cNvPr id="14342" name="Text Box 5"/>
          <p:cNvSpPr txBox="1">
            <a:spLocks noChangeArrowheads="1"/>
          </p:cNvSpPr>
          <p:nvPr/>
        </p:nvSpPr>
        <p:spPr bwMode="auto">
          <a:xfrm>
            <a:off x="97920" y="6858000"/>
            <a:ext cx="4930560" cy="347076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marL="77761" indent="-7776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</a:tabLst>
            </a:pPr>
            <a:r>
              <a:rPr lang="en-GB" sz="900" dirty="0">
                <a:solidFill>
                  <a:srgbClr val="000000"/>
                </a:solidFill>
                <a:latin typeface="Arial" pitchFamily="-1" charset="0"/>
              </a:rPr>
              <a:t>Copyright © by National Association of School Nurses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Early signs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37412" y="2057400"/>
            <a:ext cx="7498080" cy="4800600"/>
          </a:xfrm>
        </p:spPr>
        <p:txBody>
          <a:bodyPr/>
          <a:lstStyle/>
          <a:p>
            <a:r>
              <a:rPr lang="en-US" dirty="0" smtClean="0"/>
              <a:t>If student has frequent smell of BM that does not dissipate with airflow, consider this diagnosis.  </a:t>
            </a:r>
          </a:p>
          <a:p>
            <a:r>
              <a:rPr lang="en-US" dirty="0" smtClean="0"/>
              <a:t>Contact school nurse or send to school nurse.</a:t>
            </a:r>
          </a:p>
          <a:p>
            <a:r>
              <a:rPr lang="en-US" dirty="0" err="1" smtClean="0"/>
              <a:t>Encopresis</a:t>
            </a:r>
            <a:r>
              <a:rPr lang="en-US" dirty="0" smtClean="0"/>
              <a:t> is defecation where not supposed to.  Over 90% of cases are from chronic constipation. (Coelho, 2011).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6660837" y="231775"/>
            <a:ext cx="1394575" cy="182562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Additional factors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Previously potty-trained for BM’s for at least 6 months.  </a:t>
            </a:r>
          </a:p>
          <a:p>
            <a:r>
              <a:rPr lang="en-US" dirty="0" smtClean="0"/>
              <a:t>May be a congenital condition such as </a:t>
            </a:r>
            <a:r>
              <a:rPr lang="en-US" dirty="0" err="1" smtClean="0"/>
              <a:t>Hirshsprung’s</a:t>
            </a:r>
            <a:r>
              <a:rPr lang="en-US" dirty="0" smtClean="0"/>
              <a:t> or tethered cord.  </a:t>
            </a:r>
          </a:p>
          <a:p>
            <a:r>
              <a:rPr lang="en-US" dirty="0" smtClean="0"/>
              <a:t>Experienced health care provider needs to evaluate</a:t>
            </a:r>
          </a:p>
          <a:p>
            <a:r>
              <a:rPr lang="en-US" dirty="0" smtClean="0"/>
              <a:t>Often accompanied by urination problems as well.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846138"/>
            <a:ext cx="749808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Possible “withholding” behavior as a toddler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989138"/>
            <a:ext cx="7498080" cy="4577347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Resisted toilet training for BM </a:t>
            </a:r>
          </a:p>
          <a:p>
            <a:r>
              <a:rPr lang="en-US" dirty="0" smtClean="0"/>
              <a:t>Wanted diaper or pull-up on to have BM  </a:t>
            </a:r>
          </a:p>
          <a:p>
            <a:r>
              <a:rPr lang="en-US" dirty="0" smtClean="0"/>
              <a:t>Stood, with tension in body</a:t>
            </a:r>
          </a:p>
          <a:p>
            <a:r>
              <a:rPr lang="en-US" dirty="0" smtClean="0"/>
              <a:t>Held on to table or wall</a:t>
            </a:r>
          </a:p>
          <a:p>
            <a:r>
              <a:rPr lang="en-US" dirty="0" smtClean="0"/>
              <a:t>May have passed stool only in bathtub, when relaxed. 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onstipationGirlBes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4850" y="274638"/>
            <a:ext cx="3611850" cy="596958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Constipation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447800"/>
            <a:ext cx="4299445" cy="4327358"/>
          </a:xfrm>
        </p:spPr>
        <p:txBody>
          <a:bodyPr>
            <a:normAutofit/>
          </a:bodyPr>
          <a:lstStyle/>
          <a:p>
            <a:r>
              <a:rPr lang="en-US" dirty="0" smtClean="0"/>
              <a:t>Tends toward 		                  constipation</a:t>
            </a:r>
          </a:p>
          <a:p>
            <a:r>
              <a:rPr lang="en-US" dirty="0" smtClean="0"/>
              <a:t>Large BM may clog toilet (Garman &amp; </a:t>
            </a:r>
            <a:r>
              <a:rPr lang="en-US" dirty="0" err="1" smtClean="0"/>
              <a:t>Fica</a:t>
            </a:r>
            <a:r>
              <a:rPr lang="en-US" dirty="0" smtClean="0"/>
              <a:t>, 2012)</a:t>
            </a:r>
          </a:p>
          <a:p>
            <a:r>
              <a:rPr lang="en-US" dirty="0" smtClean="0"/>
              <a:t>Parents may not       monitor BM’s, so may not know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Painful Cycle of Defecation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Constipated, so having BM hurts</a:t>
            </a:r>
          </a:p>
          <a:p>
            <a:r>
              <a:rPr lang="en-US" dirty="0" smtClean="0"/>
              <a:t> Holds it in</a:t>
            </a:r>
          </a:p>
          <a:p>
            <a:r>
              <a:rPr lang="en-US" dirty="0" smtClean="0"/>
              <a:t> BM becomes dryer, harder, bigger		</a:t>
            </a:r>
          </a:p>
          <a:p>
            <a:r>
              <a:rPr lang="en-US" dirty="0" smtClean="0"/>
              <a:t> More painful</a:t>
            </a:r>
          </a:p>
          <a:p>
            <a:r>
              <a:rPr lang="en-US" dirty="0" smtClean="0"/>
              <a:t> More determined to hold it in</a:t>
            </a:r>
          </a:p>
          <a:p>
            <a:endParaRPr lang="en-US" dirty="0"/>
          </a:p>
        </p:txBody>
      </p:sp>
      <p:pic>
        <p:nvPicPr>
          <p:cNvPr id="6" name="Picture 5" descr="GirlBellypai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5358" y="4264526"/>
            <a:ext cx="2067730" cy="241968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Colon is stretched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 longer has normal sensation due to increased diameter of colon.  </a:t>
            </a:r>
          </a:p>
          <a:p>
            <a:r>
              <a:rPr lang="en-US" dirty="0" smtClean="0"/>
              <a:t>Can’t feel when needs to move bowels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371336" y="3446817"/>
            <a:ext cx="1846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 smtClean="0"/>
          </a:p>
          <a:p>
            <a:endParaRPr lang="en-US" dirty="0"/>
          </a:p>
        </p:txBody>
      </p:sp>
      <p:pic>
        <p:nvPicPr>
          <p:cNvPr id="5" name="Picture 4" descr="illustration-aganglionic-megacolon_~NU30600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8500" y="3446817"/>
            <a:ext cx="2489256" cy="328937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Continues to eat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Semi-liquid BM squeezes around the impaction</a:t>
            </a:r>
          </a:p>
          <a:p>
            <a:r>
              <a:rPr lang="en-US" dirty="0" smtClean="0"/>
              <a:t>Smear of BM in underpants</a:t>
            </a:r>
          </a:p>
          <a:p>
            <a:r>
              <a:rPr lang="en-US" dirty="0" smtClean="0"/>
              <a:t>Stretched colon means altered sensation</a:t>
            </a:r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4149" y="1256922"/>
            <a:ext cx="3121025" cy="1673222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Solstice.thmx</Template>
  <TotalTime>24329</TotalTime>
  <Words>1082</Words>
  <Application>Microsoft Office PowerPoint</Application>
  <PresentationFormat>On-screen Show (4:3)</PresentationFormat>
  <Paragraphs>174</Paragraphs>
  <Slides>27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4" baseType="lpstr">
      <vt:lpstr>Arial</vt:lpstr>
      <vt:lpstr>Calibri</vt:lpstr>
      <vt:lpstr>Gill Sans MT</vt:lpstr>
      <vt:lpstr>msgothic</vt:lpstr>
      <vt:lpstr>Verdana</vt:lpstr>
      <vt:lpstr>Wingdings 2</vt:lpstr>
      <vt:lpstr>Solstice</vt:lpstr>
      <vt:lpstr>        Encopresis:      Also known as Fecal Soiling or Overflow Incontinence</vt:lpstr>
      <vt:lpstr>Why Learn About Encopresis? </vt:lpstr>
      <vt:lpstr>Early signs</vt:lpstr>
      <vt:lpstr>Additional factors</vt:lpstr>
      <vt:lpstr>Possible “withholding” behavior as a toddler </vt:lpstr>
      <vt:lpstr>Constipation </vt:lpstr>
      <vt:lpstr>Painful Cycle of Defecation </vt:lpstr>
      <vt:lpstr>Colon is stretched </vt:lpstr>
      <vt:lpstr>Continues to eat </vt:lpstr>
      <vt:lpstr>Shame and Embarrassment </vt:lpstr>
      <vt:lpstr>Family Dynamics Strained   </vt:lpstr>
      <vt:lpstr>See experienced provider </vt:lpstr>
      <vt:lpstr>Medical Supervision!</vt:lpstr>
      <vt:lpstr>Treatment:  clean out colon </vt:lpstr>
      <vt:lpstr>Treatment: on-going medication  </vt:lpstr>
      <vt:lpstr>Treatment: diet</vt:lpstr>
      <vt:lpstr>Treatment: Lifestyle</vt:lpstr>
      <vt:lpstr>Treatment: Toileting </vt:lpstr>
      <vt:lpstr>Colon return to close to normal size after 2-12 months </vt:lpstr>
      <vt:lpstr>Encopresis can recur </vt:lpstr>
      <vt:lpstr>Normalcy</vt:lpstr>
      <vt:lpstr>References</vt:lpstr>
      <vt:lpstr>Dissemination</vt:lpstr>
      <vt:lpstr>Additional Resource</vt:lpstr>
      <vt:lpstr>PowerPoint Presentation</vt:lpstr>
      <vt:lpstr>PowerPoint Presentation</vt:lpstr>
      <vt:lpstr>PowerPoint Presentation</vt:lpstr>
    </vt:vector>
  </TitlesOfParts>
  <Company>self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Retentive Encopresis or Acquired Megacolon</dc:title>
  <dc:creator>steve jobs</dc:creator>
  <cp:lastModifiedBy>CASA Teacher</cp:lastModifiedBy>
  <cp:revision>109</cp:revision>
  <dcterms:created xsi:type="dcterms:W3CDTF">2015-02-06T12:08:56Z</dcterms:created>
  <dcterms:modified xsi:type="dcterms:W3CDTF">2019-10-11T18:52:21Z</dcterms:modified>
</cp:coreProperties>
</file>